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Amatic SC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maticSC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AmaticS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a34c95633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a34c95633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a34abb2c36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a34abb2c36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a34c956330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a34c956330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be1d86582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be1d86582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a2e3c116f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a2e3c116f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5ee8b57e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95ee8b57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a34c956330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a34c95633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a34c956330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a34c956330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34c956330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a34c95633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ac58e3342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4ac58e334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Verdana"/>
              <a:buNone/>
              <a:defRPr b="1" sz="42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Verdana"/>
              <a:buNone/>
              <a:defRPr b="1" sz="42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Verdana"/>
              <a:buNone/>
              <a:defRPr b="1" sz="42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Verdana"/>
              <a:buNone/>
              <a:defRPr b="1" sz="42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Verdana"/>
              <a:buNone/>
              <a:defRPr b="1" sz="42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Verdana"/>
              <a:buNone/>
              <a:defRPr b="1" sz="42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Verdana"/>
              <a:buNone/>
              <a:defRPr b="1" sz="42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Verdana"/>
              <a:buNone/>
              <a:defRPr b="1" sz="42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Verdana"/>
              <a:buNone/>
              <a:defRPr b="1" sz="42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●"/>
              <a:defRPr sz="1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■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●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■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●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■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lightningpiggy.com/build/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lightningpiggy.com" TargetMode="External"/><Relationship Id="rId4" Type="http://schemas.openxmlformats.org/officeDocument/2006/relationships/hyperlink" Target="http://lightningpiggy.com" TargetMode="External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type="ctrTitle"/>
          </p:nvPr>
        </p:nvSpPr>
        <p:spPr>
          <a:xfrm>
            <a:off x="5143538" y="2294075"/>
            <a:ext cx="4000500" cy="248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500"/>
              <a:t>Group Build</a:t>
            </a:r>
            <a:endParaRPr sz="4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4500">
                <a:latin typeface="Verdana"/>
                <a:ea typeface="Verdana"/>
                <a:cs typeface="Verdana"/>
                <a:sym typeface="Verdana"/>
              </a:rPr>
              <a:t>Workshop</a:t>
            </a:r>
            <a:endParaRPr sz="45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8" name="Google Shape;58;p13" title="lightningpiggy-logo-1000x413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7788" y="618841"/>
            <a:ext cx="3731975" cy="154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132750" y="1126800"/>
            <a:ext cx="1629300" cy="5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2500">
                <a:latin typeface="Verdana"/>
                <a:ea typeface="Verdana"/>
                <a:cs typeface="Verdana"/>
                <a:sym typeface="Verdana"/>
              </a:rPr>
              <a:t>NOSTR</a:t>
            </a:r>
            <a:endParaRPr b="1" sz="4177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7200400" y="1126800"/>
            <a:ext cx="1769100" cy="5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r>
              <a:rPr b="1" lang="en-GB" sz="2312">
                <a:latin typeface="Verdana"/>
                <a:ea typeface="Verdana"/>
                <a:cs typeface="Verdana"/>
                <a:sym typeface="Verdana"/>
              </a:rPr>
              <a:t>Telegram</a:t>
            </a:r>
            <a:endParaRPr b="1" sz="3864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7226" y="1733375"/>
            <a:ext cx="1695449" cy="167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750" y="1724025"/>
            <a:ext cx="169545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7675" y="0"/>
            <a:ext cx="4013975" cy="344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Fun Fact…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🥓 Bacon written 24 times is a valid seed phrase 🥓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92850"/>
            <a:ext cx="34323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780">
                <a:latin typeface="Verdana"/>
                <a:ea typeface="Verdana"/>
                <a:cs typeface="Verdana"/>
                <a:sym typeface="Verdana"/>
              </a:rPr>
              <a:t>WHAT’S THE PROBLEM?</a:t>
            </a:r>
            <a:endParaRPr sz="378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2310575"/>
            <a:ext cx="3432300" cy="28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300">
                <a:latin typeface="Verdana"/>
                <a:ea typeface="Verdana"/>
                <a:cs typeface="Verdana"/>
                <a:sym typeface="Verdana"/>
              </a:rPr>
              <a:t>The USD has lost </a:t>
            </a:r>
            <a:r>
              <a:rPr lang="en-GB" sz="2300">
                <a:latin typeface="Verdana"/>
                <a:ea typeface="Verdana"/>
                <a:cs typeface="Verdana"/>
                <a:sym typeface="Verdana"/>
              </a:rPr>
              <a:t>99% of its purchasing power against Bitcoin in the last decade.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5400000" y="292875"/>
            <a:ext cx="3432300" cy="19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780">
                <a:latin typeface="Verdana"/>
                <a:ea typeface="Verdana"/>
                <a:cs typeface="Verdana"/>
                <a:sym typeface="Verdana"/>
              </a:rPr>
              <a:t>WHAT’S THE </a:t>
            </a:r>
            <a:r>
              <a:rPr lang="en-GB" sz="3780"/>
              <a:t>Solution</a:t>
            </a:r>
            <a:r>
              <a:rPr lang="en-GB" sz="3780">
                <a:latin typeface="Verdana"/>
                <a:ea typeface="Verdana"/>
                <a:cs typeface="Verdana"/>
                <a:sym typeface="Verdana"/>
              </a:rPr>
              <a:t>?</a:t>
            </a:r>
            <a:endParaRPr sz="378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5400000" y="2310600"/>
            <a:ext cx="3432300" cy="28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300"/>
              <a:t>Give children a head start with sound money. Lightning Piggy makes saving bitcoin fun, visual, and educational.</a:t>
            </a:r>
            <a:endParaRPr sz="23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1283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5500" y="0"/>
            <a:ext cx="9674998" cy="544218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idx="4294967295" type="title"/>
          </p:nvPr>
        </p:nvSpPr>
        <p:spPr>
          <a:xfrm>
            <a:off x="0" y="0"/>
            <a:ext cx="9144000" cy="1425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880">
                <a:solidFill>
                  <a:schemeClr val="lt1"/>
                </a:solidFill>
              </a:rPr>
              <a:t>LET’S </a:t>
            </a:r>
            <a:r>
              <a:rPr lang="en-GB" sz="388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MAKE SATS THE SAVINGS STANDARD FOR EVERY CHILD! </a:t>
            </a:r>
            <a:endParaRPr sz="388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4191000" y="4562475"/>
            <a:ext cx="4833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Lightning Piggy </a:t>
            </a:r>
            <a:r>
              <a:rPr lang="en-GB" sz="1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p1 </a:t>
            </a:r>
            <a:r>
              <a:rPr lang="en-GB" sz="1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- ZapBox! edition</a:t>
            </a:r>
            <a:endParaRPr sz="18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780"/>
              <a:t>Time to</a:t>
            </a:r>
            <a:r>
              <a:rPr lang="en-GB" sz="3780">
                <a:latin typeface="Verdana"/>
                <a:ea typeface="Verdana"/>
                <a:cs typeface="Verdana"/>
                <a:sym typeface="Verdana"/>
              </a:rPr>
              <a:t> Build Together</a:t>
            </a:r>
            <a:endParaRPr sz="378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Welcome &amp; Project Overview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Hands-On: C</a:t>
            </a:r>
            <a:r>
              <a:rPr lang="en-GB">
                <a:latin typeface="Verdana"/>
                <a:ea typeface="Verdana"/>
                <a:cs typeface="Verdana"/>
                <a:sym typeface="Verdana"/>
              </a:rPr>
              <a:t>onnect to ‘</a:t>
            </a:r>
            <a:r>
              <a:rPr lang="en-GB"/>
              <a:t>WiFi</a:t>
            </a:r>
            <a:r>
              <a:rPr lang="en-GB">
                <a:latin typeface="Verdana"/>
                <a:ea typeface="Verdana"/>
                <a:cs typeface="Verdana"/>
                <a:sym typeface="Verdana"/>
              </a:rPr>
              <a:t>’ &amp; install the Lightning Piggy 2.0 App!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Follow Along: </a:t>
            </a:r>
            <a:r>
              <a:rPr lang="en-GB">
                <a:latin typeface="Verdana"/>
                <a:ea typeface="Verdana"/>
                <a:cs typeface="Verdana"/>
                <a:sym typeface="Verdana"/>
              </a:rPr>
              <a:t>Creating a Wallet in LNbits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Connecting Your Lightning Piggy to Your LNbits Wallet ⚡️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Let’s Set Up a Nostr Wallet Connect (NWC) Wallet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Pairing Your Piggy with Your NWC Wallet ⚡️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Verdana"/>
              <a:buAutoNum type="arabicPeriod"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Wrap-Up, Q&amp;A, and Feedback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280">
                <a:solidFill>
                  <a:srgbClr val="000000"/>
                </a:solidFill>
              </a:rPr>
              <a:t>Let’s Follow the Quick Start Guide</a:t>
            </a:r>
            <a:endParaRPr sz="3280">
              <a:solidFill>
                <a:srgbClr val="000000"/>
              </a:solidFill>
            </a:endParaRPr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993050"/>
            <a:ext cx="8520600" cy="3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https://lightningpiggy.com/build/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latin typeface="Arial"/>
                <a:ea typeface="Arial"/>
                <a:cs typeface="Arial"/>
                <a:sym typeface="Arial"/>
              </a:rPr>
              <a:t>Then select </a:t>
            </a:r>
            <a:r>
              <a:rPr lang="en-GB" sz="2800"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en-GB" sz="2800">
                <a:latin typeface="Arial"/>
                <a:ea typeface="Arial"/>
                <a:cs typeface="Arial"/>
                <a:sym typeface="Arial"/>
              </a:rPr>
              <a:t> pigg</a:t>
            </a:r>
            <a:r>
              <a:rPr lang="en-GB" sz="2800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GB" sz="2800">
                <a:latin typeface="Arial"/>
                <a:ea typeface="Arial"/>
                <a:cs typeface="Arial"/>
                <a:sym typeface="Arial"/>
              </a:rPr>
              <a:t>.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825" y="2420925"/>
            <a:ext cx="6445050" cy="231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780">
                <a:latin typeface="Verdana"/>
                <a:ea typeface="Verdana"/>
                <a:cs typeface="Verdana"/>
                <a:sym typeface="Verdana"/>
              </a:rPr>
              <a:t>Tons of Features</a:t>
            </a:r>
            <a:endParaRPr sz="378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87900" y="1228675"/>
            <a:ext cx="4260300" cy="35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• Simple, low cost device with no subscription fees.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• Lightning-native: instant, low-cost, permissionless Bitcoin payments.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• Receive sats easily via an onscreen QR code.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• Track savings: view satoshi balance, recent transactions, and messages.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• Real-time updates: balances refresh automatically when new payments arrive.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• Flexible wallet backend: choose </a:t>
            </a:r>
            <a:r>
              <a:rPr lang="en-GB"/>
              <a:t>your own</a:t>
            </a:r>
            <a:r>
              <a:rPr lang="en-GB">
                <a:latin typeface="Verdana"/>
                <a:ea typeface="Verdana"/>
                <a:cs typeface="Verdana"/>
                <a:sym typeface="Verdana"/>
              </a:rPr>
              <a:t> self-custodial setup, or connect in</a:t>
            </a:r>
            <a:r>
              <a:rPr lang="en-GB"/>
              <a:t> seconds with well known lightning wallet providers.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19"/>
          <p:cNvSpPr txBox="1"/>
          <p:nvPr>
            <p:ph idx="2" type="body"/>
          </p:nvPr>
        </p:nvSpPr>
        <p:spPr>
          <a:xfrm>
            <a:off x="4832400" y="1228675"/>
            <a:ext cx="3999900" cy="35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• </a:t>
            </a:r>
            <a:r>
              <a:rPr lang="en-GB">
                <a:latin typeface="Verdana"/>
                <a:ea typeface="Verdana"/>
                <a:cs typeface="Verdana"/>
                <a:sym typeface="Verdana"/>
              </a:rPr>
              <a:t>Low power consumption - can be battery or solar powered.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• Simple &amp; intuitive - designed for kids aged 4-100.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• Browser-based installer for easy setup and installation.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• Free &amp; open source as standard.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• Self-build options for makers.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• Community powered: supported by a thriving global builder community.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• Built with love by bitcoiners, for </a:t>
            </a:r>
            <a:r>
              <a:rPr lang="en-GB"/>
              <a:t>the next generation of bitcoiners</a:t>
            </a:r>
            <a:r>
              <a:rPr lang="en-GB">
                <a:latin typeface="Verdana"/>
                <a:ea typeface="Verdana"/>
                <a:cs typeface="Verdana"/>
                <a:sym typeface="Verdana"/>
              </a:rPr>
              <a:t>.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780">
                <a:latin typeface="Verdana"/>
                <a:ea typeface="Verdana"/>
                <a:cs typeface="Verdana"/>
                <a:sym typeface="Verdana"/>
              </a:rPr>
              <a:t>Tons of Features</a:t>
            </a:r>
            <a:endParaRPr sz="378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228675"/>
            <a:ext cx="4260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Verdana"/>
                <a:ea typeface="Verdana"/>
                <a:cs typeface="Verdana"/>
                <a:sym typeface="Verdana"/>
              </a:rPr>
              <a:t>Kid Friendly Sat Earning &amp; Saving Opportunities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• Receive Bitcoin instantly: simply share an onscreen pay QR.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• Printable QR codes for choirs, rewards, homework, goals, achievements, and visual reminders.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• Optional reoccurring pocket-money payments.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• Auto-swap savings thresholds from Lightning to on-chain.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p20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Verdana"/>
                <a:ea typeface="Verdana"/>
                <a:cs typeface="Verdana"/>
                <a:sym typeface="Verdana"/>
              </a:rPr>
              <a:t>STEMM Learning Opportunities</a:t>
            </a:r>
            <a:endParaRPr b="1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• Beginner-friendly open-source codebase: MicroPython based OS and app introduced in LightingPiggy 2.0.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Verdana"/>
                <a:ea typeface="Verdana"/>
                <a:cs typeface="Verdana"/>
                <a:sym typeface="Verdana"/>
              </a:rPr>
              <a:t>• DIY enclosures: Make your own enclosure using card, cardboard, LEGO, repurposed objects, or 3D print / laser cut a custom housing.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292850"/>
            <a:ext cx="3415200" cy="16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rgbClr val="191919"/>
                </a:solidFill>
              </a:rPr>
              <a:t>LET THERE BE ZAPS!</a:t>
            </a:r>
            <a:endParaRPr sz="6700"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76650" y="1812075"/>
            <a:ext cx="3285300" cy="249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535353"/>
                </a:solidFill>
              </a:rPr>
              <a:t>If everything went smoothly, you should now be able to receive ZAPS!</a:t>
            </a:r>
            <a:endParaRPr b="1" sz="1600">
              <a:solidFill>
                <a:srgbClr val="535353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535353"/>
                </a:solidFill>
              </a:rPr>
              <a:t>Thank you for participating in this workshop.</a:t>
            </a:r>
            <a:endParaRPr b="1" sz="1600">
              <a:solidFill>
                <a:srgbClr val="535353"/>
              </a:solidFill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535353"/>
                </a:solidFill>
              </a:rPr>
              <a:t>For more information and ideas please visit</a:t>
            </a:r>
            <a:r>
              <a:rPr b="1" lang="en-GB" sz="1600">
                <a:solidFill>
                  <a:srgbClr val="535353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1" lang="en-GB" sz="1600" u="sng">
                <a:solidFill>
                  <a:srgbClr val="E3007A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LightningPiggy.com</a:t>
            </a:r>
            <a:endParaRPr b="1" sz="1600" u="sng">
              <a:solidFill>
                <a:srgbClr val="E3007A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900"/>
              </a:spcBef>
              <a:spcAft>
                <a:spcPts val="1200"/>
              </a:spcAft>
              <a:buNone/>
            </a:pPr>
            <a:r>
              <a:t/>
            </a:r>
            <a:endParaRPr b="1" sz="22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050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F5B731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EC008C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